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1" r:id="rId4"/>
    <p:sldId id="270" r:id="rId5"/>
    <p:sldId id="273" r:id="rId6"/>
    <p:sldId id="274" r:id="rId7"/>
    <p:sldId id="275" r:id="rId8"/>
    <p:sldId id="258" r:id="rId9"/>
    <p:sldId id="264" r:id="rId10"/>
    <p:sldId id="265" r:id="rId11"/>
    <p:sldId id="266" r:id="rId12"/>
    <p:sldId id="267" r:id="rId13"/>
    <p:sldId id="268" r:id="rId14"/>
    <p:sldId id="259" r:id="rId15"/>
    <p:sldId id="269" r:id="rId16"/>
    <p:sldId id="260" r:id="rId17"/>
    <p:sldId id="261" r:id="rId18"/>
    <p:sldId id="277" r:id="rId19"/>
    <p:sldId id="276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54"/>
    <p:restoredTop sz="94741"/>
  </p:normalViewPr>
  <p:slideViewPr>
    <p:cSldViewPr snapToGrid="0" snapToObjects="1">
      <p:cViewPr varScale="1">
        <p:scale>
          <a:sx n="106" d="100"/>
          <a:sy n="106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23D2E-3758-0A47-BE5D-BBE64EF363B5}" type="datetimeFigureOut">
              <a:rPr lang="es-ES_tradnl" smtClean="0"/>
              <a:t>5/12/16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8DA9B-A7B4-804E-A474-2ED29B63206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0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DA9B-A7B4-804E-A474-2ED29B632067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84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4426" y="439388"/>
            <a:ext cx="9640185" cy="330484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Tema 8: Ley de propiedad intelectual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Punto 4 - </a:t>
            </a:r>
            <a:r>
              <a:rPr lang="es-ES_tradnl" b="1" dirty="0" smtClean="0"/>
              <a:t>SOFTWARE </a:t>
            </a:r>
            <a:r>
              <a:rPr lang="es-ES_tradnl" b="1" dirty="0"/>
              <a:t>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 único que obtiene el usuario es el </a:t>
            </a:r>
            <a:r>
              <a:rPr lang="es-ES_tradnl" b="1" dirty="0" smtClean="0"/>
              <a:t>ejecutable</a:t>
            </a:r>
          </a:p>
          <a:p>
            <a:endParaRPr lang="es-ES_tradnl" b="1" dirty="0"/>
          </a:p>
          <a:p>
            <a:endParaRPr lang="es-ES_tradnl" b="1" dirty="0" smtClean="0"/>
          </a:p>
          <a:p>
            <a:r>
              <a:rPr lang="es-ES_tradnl" dirty="0" smtClean="0"/>
              <a:t>Distintos </a:t>
            </a:r>
            <a:r>
              <a:rPr lang="es-ES_tradnl" b="1" dirty="0" smtClean="0"/>
              <a:t>tipos</a:t>
            </a:r>
            <a:r>
              <a:rPr lang="es-ES_tradnl" dirty="0" smtClean="0"/>
              <a:t> -&gt;</a:t>
            </a:r>
            <a:r>
              <a:rPr lang="es-ES_tradnl" dirty="0"/>
              <a:t> Según las limitaciones en las </a:t>
            </a:r>
            <a:r>
              <a:rPr lang="es-ES_tradnl" b="1" dirty="0"/>
              <a:t>licencias de usuario </a:t>
            </a:r>
            <a:r>
              <a:rPr lang="es-ES_tradnl" dirty="0"/>
              <a:t>o en sus </a:t>
            </a:r>
            <a:r>
              <a:rPr lang="es-ES_tradnl" b="1" dirty="0"/>
              <a:t>métodos de distribución </a:t>
            </a:r>
          </a:p>
        </p:txBody>
      </p:sp>
    </p:spTree>
    <p:extLst>
      <p:ext uri="{BB962C8B-B14F-4D97-AF65-F5344CB8AC3E}">
        <p14:creationId xmlns:p14="http://schemas.microsoft.com/office/powerpoint/2010/main" val="4742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212498"/>
              </p:ext>
            </p:extLst>
          </p:nvPr>
        </p:nvGraphicFramePr>
        <p:xfrm>
          <a:off x="2589213" y="1389063"/>
          <a:ext cx="891540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2228850"/>
                <a:gridCol w="222885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 pago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Shareware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Freeware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dirty="0" smtClean="0"/>
                        <a:t>Pagamos por</a:t>
                      </a:r>
                      <a:r>
                        <a:rPr lang="es-ES_tradnl" baseline="0" dirty="0" smtClean="0"/>
                        <a:t> el programa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aseline="0" dirty="0" smtClean="0"/>
                        <a:t>Lo instalamos en nuestro ordenador y lo utilizamos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gratuita de un programa de pago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Limitaciones que la versión de pago no tiene</a:t>
                      </a:r>
                      <a:endParaRPr lang="es-ES_tradnl" dirty="0" smtClean="0">
                        <a:effectLst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pueden copiar y distribuir como se quiera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Probar con todas las características pero limitadas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vez pagado se libera y obtienes la versión completa</a:t>
                      </a: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gratuito y su distribución es libre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dirty="0" smtClean="0">
                          <a:effectLst/>
                        </a:rPr>
                        <a:t>Limitación: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 debe ser gratuito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 sigue siendo restringido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Windows, Office,</a:t>
                      </a:r>
                      <a:r>
                        <a:rPr lang="es-ES_tradnl" baseline="0" dirty="0" smtClean="0"/>
                        <a:t> 3d Max Studio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 FIFA</a:t>
                      </a:r>
                      <a:r>
                        <a:rPr lang="es-ES_tradnl" baseline="0" dirty="0" smtClean="0"/>
                        <a:t> 26, </a:t>
                      </a:r>
                      <a:r>
                        <a:rPr lang="es-ES_tradnl" baseline="0" dirty="0" err="1" smtClean="0"/>
                        <a:t>Babylon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Office, Photoshop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5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Características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puedes</a:t>
            </a:r>
            <a:r>
              <a:rPr lang="is-IS" dirty="0" smtClean="0"/>
              <a:t>… !!!</a:t>
            </a:r>
          </a:p>
          <a:p>
            <a:endParaRPr lang="is-IS" dirty="0" smtClean="0"/>
          </a:p>
          <a:p>
            <a:pPr marL="0" indent="0">
              <a:buNone/>
            </a:pPr>
            <a:r>
              <a:rPr lang="es-ES_tradnl" dirty="0" smtClean="0"/>
              <a:t>	Modificarlo libremente</a:t>
            </a:r>
          </a:p>
          <a:p>
            <a:pPr marL="0" indent="0">
              <a:buNone/>
            </a:pPr>
            <a:r>
              <a:rPr lang="es-ES_tradnl" dirty="0" smtClean="0"/>
              <a:t>	Adaptarlo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Distribuir sin permiso del propietario	</a:t>
            </a:r>
            <a:endParaRPr lang="es-ES_tradnl" dirty="0"/>
          </a:p>
        </p:txBody>
      </p:sp>
      <p:pic>
        <p:nvPicPr>
          <p:cNvPr id="4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2992915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72" y="3410674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3828433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 y desventajas</a:t>
            </a:r>
            <a:endParaRPr lang="es-ES_tradnl" dirty="0"/>
          </a:p>
        </p:txBody>
      </p:sp>
      <p:pic>
        <p:nvPicPr>
          <p:cNvPr id="4" name="Picture 2" descr="C:\Users\sandra\Desktop\windowsvs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1" y="2351315"/>
            <a:ext cx="6957533" cy="34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2" descr="C:\Users\sandra\Desktop\librevspropietarioo!!!!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9" y="171364"/>
            <a:ext cx="7909730" cy="6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0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Calidad</a:t>
            </a:r>
          </a:p>
          <a:p>
            <a:r>
              <a:rPr lang="es-ES_tradnl" dirty="0" smtClean="0"/>
              <a:t>Más compatibles</a:t>
            </a:r>
          </a:p>
          <a:p>
            <a:r>
              <a:rPr lang="es-ES_tradnl" dirty="0" smtClean="0"/>
              <a:t>Mejores interfaces gráficas</a:t>
            </a:r>
          </a:p>
          <a:p>
            <a:r>
              <a:rPr lang="es-ES_tradnl" dirty="0" smtClean="0"/>
              <a:t>Usabilidad</a:t>
            </a:r>
          </a:p>
          <a:p>
            <a:r>
              <a:rPr lang="es-ES_tradnl" dirty="0" smtClean="0"/>
              <a:t>Personal especializado y con experiencia</a:t>
            </a:r>
          </a:p>
          <a:p>
            <a:r>
              <a:rPr lang="es-ES_tradnl" dirty="0" smtClean="0"/>
              <a:t>Facilidad de adquisición</a:t>
            </a:r>
          </a:p>
          <a:p>
            <a:r>
              <a:rPr lang="es-ES_tradnl" dirty="0" smtClean="0"/>
              <a:t>Más recursos económicos</a:t>
            </a:r>
          </a:p>
          <a:p>
            <a:r>
              <a:rPr lang="es-ES_tradnl" smtClean="0"/>
              <a:t>Más especialistas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03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</a:p>
          <a:p>
            <a:r>
              <a:rPr lang="es-ES_tradnl" dirty="0" smtClean="0"/>
              <a:t>Origen</a:t>
            </a:r>
          </a:p>
          <a:p>
            <a:r>
              <a:rPr lang="es-ES_tradnl" dirty="0" smtClean="0"/>
              <a:t>Tipos</a:t>
            </a:r>
          </a:p>
          <a:p>
            <a:r>
              <a:rPr lang="es-ES_tradnl" dirty="0" smtClean="0"/>
              <a:t>Características</a:t>
            </a:r>
          </a:p>
          <a:p>
            <a:r>
              <a:rPr lang="es-ES_tradnl" dirty="0" smtClean="0"/>
              <a:t>Ventajas</a:t>
            </a:r>
          </a:p>
          <a:p>
            <a:r>
              <a:rPr lang="es-ES_tradnl" dirty="0" smtClean="0"/>
              <a:t>Desventajas</a:t>
            </a:r>
          </a:p>
          <a:p>
            <a:r>
              <a:rPr lang="es-ES_tradnl" dirty="0" smtClean="0"/>
              <a:t>Regulación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</a:t>
            </a:r>
            <a:r>
              <a:rPr lang="es-ES_tradnl" dirty="0" smtClean="0"/>
              <a:t>uede tener mayor curva de aprendizaje</a:t>
            </a:r>
          </a:p>
          <a:p>
            <a:r>
              <a:rPr lang="es-ES_tradnl" dirty="0" smtClean="0"/>
              <a:t>Solo los desarrolladores conocen su funcionamiento</a:t>
            </a:r>
          </a:p>
          <a:p>
            <a:r>
              <a:rPr lang="es-ES_tradnl" dirty="0" smtClean="0"/>
              <a:t>El soporte técnico puede ser insuficiente</a:t>
            </a:r>
          </a:p>
          <a:p>
            <a:r>
              <a:rPr lang="es-ES_tradnl" dirty="0" smtClean="0"/>
              <a:t>Es ilegal modificar el software</a:t>
            </a:r>
          </a:p>
          <a:p>
            <a:r>
              <a:rPr lang="es-ES_tradnl" dirty="0" smtClean="0"/>
              <a:t>Los clientes dependen del proveedor</a:t>
            </a:r>
          </a:p>
          <a:p>
            <a:r>
              <a:rPr lang="es-ES_tradnl" dirty="0" smtClean="0"/>
              <a:t>Perdida de soporte técnico, actualizaciones...</a:t>
            </a:r>
            <a:endParaRPr lang="is-IS" dirty="0" smtClean="0"/>
          </a:p>
          <a:p>
            <a:r>
              <a:rPr lang="is-IS" dirty="0" smtClean="0"/>
              <a:t>Las licencias son caras especialmente las de grupos de trabajo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1" y="2133600"/>
            <a:ext cx="9104557" cy="3777622"/>
          </a:xfrm>
        </p:spPr>
        <p:txBody>
          <a:bodyPr>
            <a:normAutofit/>
          </a:bodyPr>
          <a:lstStyle/>
          <a:p>
            <a:r>
              <a:rPr lang="es-ES_tradnl" sz="2400" dirty="0"/>
              <a:t>La </a:t>
            </a:r>
            <a:r>
              <a:rPr lang="es-ES_tradnl" sz="2800" b="1" dirty="0"/>
              <a:t>ley española de propiedad intelectual </a:t>
            </a:r>
            <a:r>
              <a:rPr lang="es-ES_tradnl" sz="2400" dirty="0"/>
              <a:t>es la encargada de regular, a través de sus </a:t>
            </a:r>
            <a:r>
              <a:rPr lang="es-ES_tradnl" sz="2800" b="1" dirty="0"/>
              <a:t>artículos 95-104</a:t>
            </a:r>
            <a:r>
              <a:rPr lang="es-ES_tradnl" sz="2400" dirty="0"/>
              <a:t>, la protección de los derechos de autor de los creadores de los programas de ordenador </a:t>
            </a:r>
            <a:endParaRPr lang="es-ES_tradnl" sz="2400" dirty="0" smtClean="0"/>
          </a:p>
          <a:p>
            <a:r>
              <a:rPr lang="es-ES_tradnl" sz="2800" b="1" dirty="0" smtClean="0"/>
              <a:t>Propiedad intelectual </a:t>
            </a:r>
            <a:r>
              <a:rPr lang="es-ES_tradnl" sz="2400" dirty="0" smtClean="0"/>
              <a:t>se define como</a:t>
            </a:r>
            <a:endParaRPr lang="es-ES_tradnl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140989" y="4400884"/>
            <a:ext cx="80010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``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el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conjunto de derechos que corresponden a los autores y a otros titulares (artistas, productores, organismos de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radiodifusión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)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respecto de las obras y prestaciones fruto de su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creación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´´</a:t>
            </a:r>
            <a:endParaRPr lang="es-ES_tradnl" sz="4000" b="1" baseline="-25000" dirty="0">
              <a:solidFill>
                <a:srgbClr val="C00000"/>
              </a:solidFill>
              <a:latin typeface="Trattatello" charset="0"/>
              <a:ea typeface="Trattatello" charset="0"/>
              <a:cs typeface="Trattatel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Términos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existe un consenso para el </a:t>
            </a:r>
            <a:r>
              <a:rPr lang="es-ES_tradnl" b="1" dirty="0" smtClean="0">
                <a:solidFill>
                  <a:srgbClr val="FF0000"/>
                </a:solidFill>
              </a:rPr>
              <a:t>opuesto</a:t>
            </a:r>
            <a:r>
              <a:rPr lang="es-ES_tradnl" dirty="0" smtClean="0"/>
              <a:t> del software libre:</a:t>
            </a:r>
          </a:p>
          <a:p>
            <a:endParaRPr lang="es-ES_tradnl" dirty="0" smtClean="0"/>
          </a:p>
          <a:p>
            <a:pPr lvl="1"/>
            <a:r>
              <a:rPr lang="es-ES_tradnl" dirty="0" smtClean="0"/>
              <a:t>Software propietario</a:t>
            </a:r>
          </a:p>
          <a:p>
            <a:pPr lvl="1"/>
            <a:r>
              <a:rPr lang="es-ES_tradnl" dirty="0"/>
              <a:t>Software de código cerrado</a:t>
            </a:r>
          </a:p>
          <a:p>
            <a:pPr lvl="1"/>
            <a:r>
              <a:rPr lang="es-ES_tradnl" dirty="0" smtClean="0"/>
              <a:t>Software no libre</a:t>
            </a:r>
          </a:p>
          <a:p>
            <a:pPr lvl="1"/>
            <a:r>
              <a:rPr lang="es-ES_tradnl" dirty="0" smtClean="0"/>
              <a:t>Software privado</a:t>
            </a:r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54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Software en el que el usuario tiene problemas para usarlo, modificarlo o distribuirlo</a:t>
            </a:r>
          </a:p>
          <a:p>
            <a:r>
              <a:rPr lang="es-ES_tradnl" dirty="0" smtClean="0"/>
              <a:t>Concepto que se usa para cualquier programa que </a:t>
            </a:r>
            <a:r>
              <a:rPr lang="es-ES_tradnl" b="1" dirty="0" smtClean="0">
                <a:solidFill>
                  <a:srgbClr val="FF0000"/>
                </a:solidFill>
              </a:rPr>
              <a:t>no es libre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No es sinónimo de </a:t>
            </a:r>
            <a:r>
              <a:rPr lang="es-ES_tradnl" b="1" dirty="0" smtClean="0">
                <a:solidFill>
                  <a:schemeClr val="tx1"/>
                </a:solidFill>
              </a:rPr>
              <a:t>software comercial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Puede distribuirse sin costes ni cuotas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Este tipo de software se conoce como </a:t>
            </a:r>
            <a:r>
              <a:rPr lang="es-ES_tradnl" b="1" dirty="0" err="1" smtClean="0">
                <a:solidFill>
                  <a:schemeClr val="tx1"/>
                </a:solidFill>
              </a:rPr>
              <a:t>freeware</a:t>
            </a:r>
            <a:endParaRPr lang="es-ES_tradnl" b="1" dirty="0" smtClean="0">
              <a:solidFill>
                <a:schemeClr val="tx1"/>
              </a:solidFill>
            </a:endParaRP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19" y="4216390"/>
            <a:ext cx="1826347" cy="18263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15" y="1905000"/>
            <a:ext cx="1613586" cy="161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934" y="4216390"/>
            <a:ext cx="1817234" cy="18172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81" y="1905000"/>
            <a:ext cx="1613585" cy="16135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85" y="1905000"/>
            <a:ext cx="1536301" cy="1536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74" y="1764532"/>
            <a:ext cx="1972293" cy="19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338258"/>
              </p:ext>
            </p:extLst>
          </p:nvPr>
        </p:nvGraphicFramePr>
        <p:xfrm>
          <a:off x="1413209" y="2932011"/>
          <a:ext cx="1037223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251"/>
                <a:gridCol w="2871537"/>
                <a:gridCol w="2832449"/>
              </a:tblGrid>
              <a:tr h="249385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Las cuatro libertades del software libre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</a:t>
                      </a:r>
                      <a:r>
                        <a:rPr lang="es-ES" baseline="0" dirty="0" smtClean="0"/>
                        <a:t>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Uso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Análisis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Redistribución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Modificación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programas de software privativo más empleados tienes un sustituto de software libre: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9" y="3466617"/>
            <a:ext cx="1092575" cy="1092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89" y="3452516"/>
            <a:ext cx="1148558" cy="12170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5" y="3467346"/>
            <a:ext cx="1133403" cy="1133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60" y="3398497"/>
            <a:ext cx="1271099" cy="12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330</TotalTime>
  <Words>558</Words>
  <Application>Microsoft Macintosh PowerPoint</Application>
  <PresentationFormat>Panorámica</PresentationFormat>
  <Paragraphs>130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Chalkduster</vt:lpstr>
      <vt:lpstr>Trattatello</vt:lpstr>
      <vt:lpstr>Wingdings 3</vt:lpstr>
      <vt:lpstr>Espiral</vt:lpstr>
      <vt:lpstr>Tema 8: Ley de propiedad intelectual  Punto 4 - SOFTWARE PRIVATIVO</vt:lpstr>
      <vt:lpstr>Introducción</vt:lpstr>
      <vt:lpstr>Términos</vt:lpstr>
      <vt:lpstr>Qué es</vt:lpstr>
      <vt:lpstr>Ejemplos</vt:lpstr>
      <vt:lpstr>Software privativo vs. Software libre</vt:lpstr>
      <vt:lpstr>Software privativo vs. Software libre</vt:lpstr>
      <vt:lpstr>Origen</vt:lpstr>
      <vt:lpstr>Origen</vt:lpstr>
      <vt:lpstr>Origen</vt:lpstr>
      <vt:lpstr>Origen</vt:lpstr>
      <vt:lpstr>Origen</vt:lpstr>
      <vt:lpstr>Origen</vt:lpstr>
      <vt:lpstr>Tipos</vt:lpstr>
      <vt:lpstr>Tipos</vt:lpstr>
      <vt:lpstr>Características</vt:lpstr>
      <vt:lpstr>Ventajas y desventajas</vt:lpstr>
      <vt:lpstr>Presentación de PowerPoint</vt:lpstr>
      <vt:lpstr>Ventajas</vt:lpstr>
      <vt:lpstr>Desventajas</vt:lpstr>
      <vt:lpstr>Regulación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NEREA CASTELLANOS RODRIGUEZ</cp:lastModifiedBy>
  <cp:revision>35</cp:revision>
  <dcterms:created xsi:type="dcterms:W3CDTF">2016-11-30T17:00:38Z</dcterms:created>
  <dcterms:modified xsi:type="dcterms:W3CDTF">2016-12-05T14:22:41Z</dcterms:modified>
</cp:coreProperties>
</file>